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27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>
        <p:scale>
          <a:sx n="80" d="100"/>
          <a:sy n="80" d="100"/>
        </p:scale>
        <p:origin x="-1086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5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9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E86EE-F165-43E6-B52C-AE99D393F2D9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87E83C-92DD-45B5-94CF-474123E83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42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complete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12914D-3DF3-41C2-978F-BEFD243EBF8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E285-91ED-4EC3-9B9E-AE22BF76CE03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857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5E57E8-7710-44E6-BE61-62D11470F45F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Father of trigonometry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CFE630-794A-43CE-879C-0A4920E4C4E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Right triangle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BC85D6-70E7-425B-B66B-BE4D7F9C58E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EA67983-9CA4-47D3-A4A8-CE63DE5F505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68C70B9-759C-4F4F-9867-4062B7032C4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F2CAFC-34F9-4DFE-A5A3-17AF450C9FA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68DB7E-3816-48AC-9597-B29183768DA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59160-642B-4F14-8F78-3B94AA1B698B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833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B2B71-160A-40E2-A5B6-C2AF09B921C6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502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45C54-9C40-464D-888C-4586DBB703FB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48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94EEF-D44D-474C-A470-74CB38CD93BA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F0B43-2166-4A2B-A0EE-D45EA1FC2974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94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CFCB8-0AC9-4DAB-B346-1D8C992DD09B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75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09D35-C900-47CC-AE95-2CF04D64A653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771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B824-2396-4F8C-A0F3-8515418F4A48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702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BD14-F644-4741-915C-20D931DB74C5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07B91-430A-4E62-B3CE-4C36899AEB0A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494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90AEE-6E2E-4EC1-934C-D609E45DB0CF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746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D933-32B6-4216-A6BE-862FA02B092C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587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C5B90-31E2-4ABF-8272-11C3AFC9403B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256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9D02D78-5ADC-4570-AACF-00EDF738E1C7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7246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65018" y="685800"/>
            <a:ext cx="7848600" cy="1927225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/>
              <a:t>INTRODUCTION TO </a:t>
            </a:r>
            <a:r>
              <a:rPr lang="en-US" altLang="en-US" dirty="0" smtClean="0"/>
              <a:t>TRIGONOMETRY</a:t>
            </a:r>
          </a:p>
        </p:txBody>
      </p:sp>
      <p:sp>
        <p:nvSpPr>
          <p:cNvPr id="3075" name="Rectangle 1"/>
          <p:cNvSpPr>
            <a:spLocks noChangeArrowheads="1"/>
          </p:cNvSpPr>
          <p:nvPr/>
        </p:nvSpPr>
        <p:spPr bwMode="auto">
          <a:xfrm>
            <a:off x="2202873" y="2743200"/>
            <a:ext cx="48006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prstClr val="black"/>
                </a:solidFill>
                <a:latin typeface="Arial" pitchFamily="34" charset="0"/>
              </a:rPr>
              <a:t>Module 1 of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000" dirty="0">
              <a:solidFill>
                <a:prstClr val="black"/>
              </a:solidFill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000" dirty="0">
              <a:solidFill>
                <a:prstClr val="black"/>
              </a:solidFill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 err="1">
                <a:solidFill>
                  <a:prstClr val="black"/>
                </a:solidFill>
                <a:latin typeface="Arial" pitchFamily="34" charset="0"/>
              </a:rPr>
              <a:t>Ratna</a:t>
            </a:r>
            <a:r>
              <a:rPr lang="en-US" altLang="en-US" sz="3600" dirty="0">
                <a:solidFill>
                  <a:prstClr val="black"/>
                </a:solidFill>
                <a:latin typeface="Arial" pitchFamily="34" charset="0"/>
              </a:rPr>
              <a:t> Rathor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 smtClean="0">
                <a:solidFill>
                  <a:prstClr val="black"/>
                </a:solidFill>
                <a:latin typeface="Arial" pitchFamily="34" charset="0"/>
              </a:rPr>
              <a:t>AECS-2 </a:t>
            </a:r>
            <a:endParaRPr lang="en-US" altLang="en-US" sz="3600" dirty="0">
              <a:solidFill>
                <a:prstClr val="black"/>
              </a:solidFill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solidFill>
                  <a:prstClr val="black"/>
                </a:solidFill>
                <a:latin typeface="Arial" pitchFamily="34" charset="0"/>
              </a:rPr>
              <a:t>Mumbai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02485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14" descr="Introduction to Trigonometry Class 10 Notes Maths Chapter 8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370013"/>
            <a:ext cx="659447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Rectangle 1"/>
          <p:cNvSpPr>
            <a:spLocks noChangeArrowheads="1"/>
          </p:cNvSpPr>
          <p:nvPr/>
        </p:nvSpPr>
        <p:spPr bwMode="auto">
          <a:xfrm>
            <a:off x="781050" y="5181600"/>
            <a:ext cx="8077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The sides are always defined with respect to acute angle ‘A’ or angle ‘C’.</a:t>
            </a:r>
            <a:endParaRPr lang="en-US" altLang="en-US" sz="2800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31775"/>
            <a:ext cx="8001000" cy="121602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sz="4800" b="1" dirty="0" smtClean="0">
                <a:solidFill>
                  <a:srgbClr val="DBF5F9">
                    <a:lumMod val="50000"/>
                  </a:srgbClr>
                </a:solidFill>
              </a:rPr>
              <a:t>Right Triangle</a:t>
            </a:r>
            <a:endParaRPr lang="en-US" altLang="en-US" sz="4800" b="1" dirty="0">
              <a:solidFill>
                <a:srgbClr val="DBF5F9">
                  <a:lumMod val="50000"/>
                </a:srgb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9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19100" y="685800"/>
            <a:ext cx="8686800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2800" b="1" dirty="0" smtClean="0">
                <a:solidFill>
                  <a:schemeClr val="tx1"/>
                </a:solidFill>
              </a:rPr>
              <a:t>To find the height of the clock tower and the tree</a:t>
            </a:r>
            <a:r>
              <a:rPr lang="en-US" altLang="en-US" sz="4000" dirty="0" smtClean="0">
                <a:solidFill>
                  <a:srgbClr val="2CB074"/>
                </a:solidFill>
              </a:rPr>
              <a:t/>
            </a:r>
            <a:br>
              <a:rPr lang="en-US" altLang="en-US" sz="4000" dirty="0" smtClean="0">
                <a:solidFill>
                  <a:srgbClr val="2CB074"/>
                </a:solidFill>
              </a:rPr>
            </a:br>
            <a:endParaRPr lang="en-US" altLang="en-US" sz="4000" dirty="0" smtClean="0"/>
          </a:p>
        </p:txBody>
      </p:sp>
      <p:pic>
        <p:nvPicPr>
          <p:cNvPr id="12291" name="Picture 2" descr="C:\Users\M S Rathor\Downloads\attachments\Screenshot_20200716-074433~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31" b="5706"/>
          <a:stretch/>
        </p:blipFill>
        <p:spPr bwMode="auto">
          <a:xfrm>
            <a:off x="355600" y="1752601"/>
            <a:ext cx="313372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200" y="1828800"/>
            <a:ext cx="5486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237" y="4572000"/>
            <a:ext cx="7032625" cy="159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14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 txBox="1">
            <a:spLocks/>
          </p:cNvSpPr>
          <p:nvPr/>
        </p:nvSpPr>
        <p:spPr bwMode="auto">
          <a:xfrm>
            <a:off x="238125" y="763587"/>
            <a:ext cx="8229600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en-US" altLang="en-US" sz="4800" b="1" dirty="0">
                <a:solidFill>
                  <a:srgbClr val="DBF5F9">
                    <a:lumMod val="50000"/>
                  </a:srgbClr>
                </a:solidFill>
                <a:latin typeface="Calibri"/>
              </a:rPr>
              <a:t>Sine </a:t>
            </a:r>
            <a:r>
              <a:rPr lang="en-US" altLang="en-US" sz="4800" b="1" dirty="0" smtClean="0">
                <a:solidFill>
                  <a:srgbClr val="DBF5F9">
                    <a:lumMod val="50000"/>
                  </a:srgbClr>
                </a:solidFill>
                <a:latin typeface="Calibri"/>
              </a:rPr>
              <a:t>Function/Ratio(Sin</a:t>
            </a:r>
            <a:r>
              <a:rPr lang="en-US" altLang="en-US" sz="4800" b="1" dirty="0">
                <a:solidFill>
                  <a:srgbClr val="DBF5F9">
                    <a:lumMod val="50000"/>
                  </a:srgbClr>
                </a:solidFill>
                <a:latin typeface="Calibri"/>
              </a:rPr>
              <a:t>)</a:t>
            </a:r>
          </a:p>
        </p:txBody>
      </p:sp>
      <p:pic>
        <p:nvPicPr>
          <p:cNvPr id="1331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1752600"/>
            <a:ext cx="8791575" cy="1955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63" y="4038600"/>
            <a:ext cx="7904162" cy="107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1" y="5410200"/>
            <a:ext cx="83788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48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515938" y="533400"/>
            <a:ext cx="8229600" cy="8683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4800" b="1" dirty="0">
                <a:solidFill>
                  <a:schemeClr val="bg2">
                    <a:lumMod val="50000"/>
                  </a:schemeClr>
                </a:solidFill>
              </a:rPr>
              <a:t>Cosine </a:t>
            </a:r>
            <a:r>
              <a:rPr lang="en-US" altLang="en-US" sz="4800" b="1" dirty="0" smtClean="0">
                <a:solidFill>
                  <a:schemeClr val="bg2">
                    <a:lumMod val="50000"/>
                  </a:schemeClr>
                </a:solidFill>
              </a:rPr>
              <a:t>Function/Ratio(Cos</a:t>
            </a:r>
            <a:r>
              <a:rPr lang="en-US" altLang="en-US" sz="4800" b="1" dirty="0">
                <a:solidFill>
                  <a:schemeClr val="bg2">
                    <a:lumMod val="50000"/>
                  </a:schemeClr>
                </a:solidFill>
              </a:rPr>
              <a:t>)</a:t>
            </a:r>
          </a:p>
        </p:txBody>
      </p:sp>
      <p:pic>
        <p:nvPicPr>
          <p:cNvPr id="1433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8" y="1295400"/>
            <a:ext cx="7924800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3657600"/>
            <a:ext cx="77851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3" y="5029200"/>
            <a:ext cx="7640637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48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0225" y="533400"/>
            <a:ext cx="8001000" cy="990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5300" b="1" dirty="0">
                <a:solidFill>
                  <a:schemeClr val="bg2">
                    <a:lumMod val="50000"/>
                  </a:schemeClr>
                </a:solidFill>
              </a:rPr>
              <a:t>Tangent </a:t>
            </a:r>
            <a:r>
              <a:rPr lang="en-US" sz="5300" b="1" dirty="0" smtClean="0">
                <a:solidFill>
                  <a:schemeClr val="bg2">
                    <a:lumMod val="50000"/>
                  </a:schemeClr>
                </a:solidFill>
              </a:rPr>
              <a:t>Function/Ratio </a:t>
            </a:r>
            <a:r>
              <a:rPr lang="en-US" sz="5300" b="1" dirty="0">
                <a:solidFill>
                  <a:schemeClr val="bg2">
                    <a:lumMod val="50000"/>
                  </a:schemeClr>
                </a:solidFill>
              </a:rPr>
              <a:t>(Tan</a:t>
            </a:r>
            <a:r>
              <a:rPr lang="en-US" sz="5300" b="1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en-US" sz="53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536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63" y="1752600"/>
            <a:ext cx="7848600" cy="189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4114800"/>
            <a:ext cx="8034338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5257800"/>
            <a:ext cx="78613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0F0B43-2166-4A2B-A0EE-D45EA1FC297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56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51873" y="1516797"/>
            <a:ext cx="8229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The  other trigonometric ratios are </a:t>
            </a:r>
            <a:r>
              <a:rPr lang="en-US" altLang="en-US" sz="2400" dirty="0" err="1" smtClean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cosec</a:t>
            </a:r>
            <a:r>
              <a:rPr lang="en-US" altLang="en-US" sz="2400" dirty="0" err="1" smtClean="0">
                <a:solidFill>
                  <a:prstClr val="black"/>
                </a:solidFill>
                <a:latin typeface="Cambria Math"/>
                <a:ea typeface="Cambria Math"/>
                <a:cs typeface="Times New Roman" pitchFamily="18" charset="0"/>
              </a:rPr>
              <a:t>Ɵ</a:t>
            </a:r>
            <a:r>
              <a:rPr lang="en-US" altLang="en-US" sz="2400" dirty="0" smtClean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, </a:t>
            </a:r>
            <a:r>
              <a:rPr lang="en-US" altLang="en-US" sz="2400" dirty="0" err="1" smtClean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sec</a:t>
            </a:r>
            <a:r>
              <a:rPr lang="en-US" altLang="en-US" sz="2400" dirty="0" err="1" smtClean="0">
                <a:solidFill>
                  <a:prstClr val="black"/>
                </a:solidFill>
                <a:latin typeface="Cambria Math"/>
                <a:ea typeface="Cambria Math"/>
                <a:cs typeface="Times New Roman" pitchFamily="18" charset="0"/>
              </a:rPr>
              <a:t>Ɵ</a:t>
            </a:r>
            <a:r>
              <a:rPr lang="en-US" altLang="en-US" sz="2400" dirty="0" smtClean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 </a:t>
            </a:r>
            <a:r>
              <a:rPr lang="en-US" altLang="en-US" sz="2400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and </a:t>
            </a:r>
            <a:r>
              <a:rPr lang="en-US" altLang="en-US" sz="2400" dirty="0" err="1" smtClean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cot</a:t>
            </a:r>
            <a:r>
              <a:rPr lang="en-US" altLang="en-US" sz="2400" dirty="0" err="1" smtClean="0">
                <a:solidFill>
                  <a:prstClr val="black"/>
                </a:solidFill>
                <a:latin typeface="Cambria Math"/>
                <a:ea typeface="Cambria Math"/>
                <a:cs typeface="Times New Roman" pitchFamily="18" charset="0"/>
              </a:rPr>
              <a:t>Ɵ</a:t>
            </a:r>
            <a:r>
              <a:rPr lang="en-US" altLang="en-US" sz="2400" dirty="0" smtClean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prstClr val="black"/>
              </a:solidFill>
              <a:latin typeface="Constantia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 </a:t>
            </a:r>
            <a:r>
              <a:rPr lang="en-US" altLang="en-US" sz="2400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The ratios </a:t>
            </a:r>
            <a:r>
              <a:rPr lang="en-US" altLang="en-US" sz="24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cs typeface="Times New Roman" pitchFamily="18" charset="0"/>
              </a:rPr>
              <a:t>cosec</a:t>
            </a:r>
            <a:r>
              <a:rPr lang="en-US" altLang="en-US" sz="2400" dirty="0" err="1" smtClean="0">
                <a:solidFill>
                  <a:prstClr val="black"/>
                </a:solidFill>
                <a:latin typeface="Cambria Math"/>
                <a:ea typeface="Cambria Math"/>
                <a:cs typeface="Times New Roman" pitchFamily="18" charset="0"/>
              </a:rPr>
              <a:t>Ɵ</a:t>
            </a:r>
            <a:r>
              <a:rPr lang="en-US" altLang="en-US" sz="2400" dirty="0">
                <a:solidFill>
                  <a:prstClr val="black"/>
                </a:solidFill>
                <a:cs typeface="Times New Roman" pitchFamily="18" charset="0"/>
              </a:rPr>
              <a:t>, </a:t>
            </a:r>
            <a:r>
              <a:rPr lang="en-US" altLang="en-US" sz="2400" dirty="0" err="1">
                <a:solidFill>
                  <a:prstClr val="black"/>
                </a:solidFill>
                <a:cs typeface="Times New Roman" pitchFamily="18" charset="0"/>
              </a:rPr>
              <a:t>sec</a:t>
            </a:r>
            <a:r>
              <a:rPr lang="en-US" altLang="en-US" sz="2400" dirty="0" err="1" smtClean="0">
                <a:solidFill>
                  <a:prstClr val="black"/>
                </a:solidFill>
                <a:latin typeface="Cambria Math"/>
                <a:ea typeface="Cambria Math"/>
                <a:cs typeface="Times New Roman" pitchFamily="18" charset="0"/>
              </a:rPr>
              <a:t>Ɵ</a:t>
            </a:r>
            <a:r>
              <a:rPr lang="en-US" altLang="en-US" sz="2400" dirty="0">
                <a:solidFill>
                  <a:prstClr val="black"/>
                </a:solidFill>
                <a:cs typeface="Times New Roman" pitchFamily="18" charset="0"/>
              </a:rPr>
              <a:t> and </a:t>
            </a:r>
            <a:r>
              <a:rPr lang="en-US" altLang="en-US" sz="2400" dirty="0" err="1" smtClean="0">
                <a:solidFill>
                  <a:prstClr val="black"/>
                </a:solidFill>
                <a:cs typeface="Times New Roman" pitchFamily="18" charset="0"/>
              </a:rPr>
              <a:t>cot</a:t>
            </a:r>
            <a:r>
              <a:rPr lang="en-US" altLang="en-US" sz="2400" dirty="0" err="1" smtClean="0">
                <a:solidFill>
                  <a:prstClr val="black"/>
                </a:solidFill>
                <a:latin typeface="Cambria Math"/>
                <a:ea typeface="Cambria Math"/>
                <a:cs typeface="Times New Roman" pitchFamily="18" charset="0"/>
              </a:rPr>
              <a:t>Ɵ</a:t>
            </a:r>
            <a:r>
              <a:rPr lang="en-US" altLang="en-US" sz="2400" dirty="0" smtClean="0">
                <a:solidFill>
                  <a:prstClr val="black"/>
                </a:solidFill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are  </a:t>
            </a:r>
            <a:r>
              <a:rPr lang="en-US" altLang="en-US" sz="2400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the reciprocals of the ratios </a:t>
            </a:r>
            <a:r>
              <a:rPr lang="en-US" altLang="en-US" sz="2400" dirty="0" err="1" smtClean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sin</a:t>
            </a:r>
            <a:r>
              <a:rPr lang="en-US" altLang="en-US" sz="2400" dirty="0" err="1" smtClean="0">
                <a:solidFill>
                  <a:prstClr val="black"/>
                </a:solidFill>
                <a:latin typeface="Cambria Math"/>
                <a:ea typeface="Cambria Math"/>
                <a:cs typeface="Times New Roman" pitchFamily="18" charset="0"/>
              </a:rPr>
              <a:t>Ɵ</a:t>
            </a:r>
            <a:r>
              <a:rPr lang="en-US" altLang="en-US" sz="2400" dirty="0" smtClean="0">
                <a:solidFill>
                  <a:prstClr val="black"/>
                </a:solidFill>
                <a:latin typeface="Cambria Math"/>
                <a:ea typeface="Cambria Math"/>
                <a:cs typeface="Times New Roman" pitchFamily="18" charset="0"/>
              </a:rPr>
              <a:t>,</a:t>
            </a:r>
            <a:r>
              <a:rPr lang="en-US" altLang="en-US" sz="2400" dirty="0" smtClean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cos</a:t>
            </a:r>
            <a:r>
              <a:rPr lang="en-US" altLang="en-US" sz="2400" dirty="0" err="1" smtClean="0">
                <a:solidFill>
                  <a:prstClr val="black"/>
                </a:solidFill>
                <a:latin typeface="Cambria Math"/>
                <a:ea typeface="Cambria Math"/>
                <a:cs typeface="Times New Roman" pitchFamily="18" charset="0"/>
              </a:rPr>
              <a:t>Ɵ</a:t>
            </a:r>
            <a:r>
              <a:rPr lang="en-US" altLang="en-US" sz="2400" dirty="0" smtClean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  </a:t>
            </a:r>
            <a:r>
              <a:rPr lang="en-US" altLang="en-US" sz="2400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and </a:t>
            </a:r>
            <a:r>
              <a:rPr lang="en-US" altLang="en-US" sz="2400" dirty="0" err="1" smtClean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tan</a:t>
            </a:r>
            <a:r>
              <a:rPr lang="en-US" altLang="en-US" sz="2400" dirty="0" err="1" smtClean="0">
                <a:solidFill>
                  <a:prstClr val="black"/>
                </a:solidFill>
                <a:latin typeface="Cambria Math"/>
                <a:ea typeface="Cambria Math"/>
                <a:cs typeface="Times New Roman" pitchFamily="18" charset="0"/>
              </a:rPr>
              <a:t>Ɵ</a:t>
            </a:r>
            <a:r>
              <a:rPr lang="en-US" altLang="en-US" sz="2400" dirty="0" smtClean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   </a:t>
            </a:r>
            <a:r>
              <a:rPr lang="en-US" altLang="en-US" sz="2400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respectively. </a:t>
            </a:r>
            <a:endParaRPr lang="en-US" altLang="en-US" sz="2400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6387" name="Rectangle 1"/>
          <p:cNvSpPr>
            <a:spLocks noChangeArrowheads="1"/>
          </p:cNvSpPr>
          <p:nvPr/>
        </p:nvSpPr>
        <p:spPr bwMode="auto">
          <a:xfrm>
            <a:off x="482600" y="685800"/>
            <a:ext cx="75041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en-US" altLang="en-US" sz="4800" b="1" dirty="0">
                <a:solidFill>
                  <a:srgbClr val="DBF5F9">
                    <a:lumMod val="50000"/>
                  </a:srgbClr>
                </a:solidFill>
                <a:latin typeface="Calibri"/>
              </a:rPr>
              <a:t>Reciprocal </a:t>
            </a:r>
            <a:r>
              <a:rPr lang="en-US" altLang="en-US" sz="4800" b="1" dirty="0" smtClean="0">
                <a:solidFill>
                  <a:srgbClr val="DBF5F9">
                    <a:lumMod val="50000"/>
                  </a:srgbClr>
                </a:solidFill>
                <a:latin typeface="Calibri"/>
              </a:rPr>
              <a:t>Functions/Ratios</a:t>
            </a:r>
            <a:endParaRPr lang="en-US" altLang="en-US" sz="4800" b="1" dirty="0">
              <a:solidFill>
                <a:srgbClr val="DBF5F9">
                  <a:lumMod val="50000"/>
                </a:srgbClr>
              </a:solidFill>
              <a:latin typeface="Calibri"/>
            </a:endParaRPr>
          </a:p>
        </p:txBody>
      </p:sp>
      <p:pic>
        <p:nvPicPr>
          <p:cNvPr id="1638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75" y="3205162"/>
            <a:ext cx="2381250" cy="289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66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295400"/>
                <a:ext cx="8229600" cy="4568825"/>
              </a:xfrm>
            </p:spPr>
            <p:txBody>
              <a:bodyPr rtlCol="0">
                <a:normAutofit/>
              </a:bodyPr>
              <a:lstStyle/>
              <a:p>
                <a:pPr marL="0" indent="0" eaLnBrk="1" hangingPunct="1">
                  <a:spcBef>
                    <a:spcPct val="0"/>
                  </a:spcBef>
                  <a:buFont typeface="Arial" pitchFamily="34" charset="0"/>
                  <a:buNone/>
                  <a:defRPr/>
                </a:pPr>
                <a:endParaRPr lang="en-US" sz="24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eaLnBrk="1" hangingPunct="1">
                  <a:spcBef>
                    <a:spcPct val="0"/>
                  </a:spcBef>
                  <a:buFont typeface="Arial" pitchFamily="34" charset="0"/>
                  <a:buNone/>
                  <a:defRPr/>
                </a:pP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The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 secant sec(A) is the reciprocal of cos(A); i.e. the ratio of the length of the hypotenuse to the length of the adjacent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side.</a:t>
                </a:r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eaLnBrk="1" hangingPunct="1">
                  <a:spcBef>
                    <a:spcPct val="0"/>
                  </a:spcBef>
                  <a:buFont typeface="Arial" pitchFamily="34" charset="0"/>
                  <a:buNone/>
                  <a:defRPr/>
                </a:pPr>
                <a:endParaRPr lang="en-US" sz="2800" dirty="0"/>
              </a:p>
              <a:p>
                <a:pPr marL="0" indent="0" algn="ctr" eaLnBrk="1" fontAlgn="auto" hangingPunct="1">
                  <a:spcAft>
                    <a:spcPts val="0"/>
                  </a:spcAft>
                  <a:buNone/>
                  <a:defRPr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800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en-US" sz="2800" b="1" i="0" smtClean="0">
                            <a:latin typeface="Cambria Math"/>
                          </a:rPr>
                          <m:t>𝐬𝐞𝐜</m:t>
                        </m:r>
                      </m:fName>
                      <m:e>
                        <m:r>
                          <a:rPr lang="en-US" sz="2800" b="1" i="1" smtClean="0">
                            <a:latin typeface="Cambria Math"/>
                          </a:rPr>
                          <m:t>𝑨</m:t>
                        </m:r>
                        <m:r>
                          <a:rPr lang="en-US" sz="2800" b="1" i="1" smtClean="0">
                            <a:latin typeface="Cambria Math"/>
                          </a:rPr>
                          <m:t>= </m:t>
                        </m:r>
                        <m:f>
                          <m:fPr>
                            <m:ctrlPr>
                              <a:rPr lang="en-US" sz="28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func>
                              <m:funcPr>
                                <m:ctrlPr>
                                  <a:rPr lang="en-US" sz="2800" b="1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en-US" sz="2800" b="1" i="0" smtClean="0">
                                    <a:latin typeface="Cambria Math"/>
                                  </a:rPr>
                                  <m:t>𝐜𝐨𝐬</m:t>
                                </m:r>
                              </m:fName>
                              <m:e>
                                <m:r>
                                  <a:rPr lang="en-US" sz="2800" b="1" i="1" smtClean="0">
                                    <a:latin typeface="Cambria Math"/>
                                  </a:rPr>
                                  <m:t>𝑨</m:t>
                                </m:r>
                              </m:e>
                            </m:func>
                          </m:den>
                        </m:f>
                      </m:e>
                    </m:func>
                  </m:oMath>
                </a14:m>
                <a:r>
                  <a:rPr lang="en-US" sz="2800" b="1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/>
                          </a:rPr>
                          <m:t>𝒉𝒚𝒑𝒐𝒕𝒆𝒏𝒖𝒔𝒆</m:t>
                        </m:r>
                      </m:num>
                      <m:den>
                        <m:r>
                          <a:rPr lang="en-US" sz="2800" b="1" i="1" smtClean="0">
                            <a:latin typeface="Cambria Math"/>
                          </a:rPr>
                          <m:t>𝒂𝒅𝒋𝒂𝒄𝒆𝒏𝒕</m:t>
                        </m:r>
                      </m:den>
                    </m:f>
                  </m:oMath>
                </a14:m>
                <a:r>
                  <a:rPr lang="en-US" sz="2800" b="1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/>
                          </a:rPr>
                          <m:t>𝒉</m:t>
                        </m:r>
                      </m:num>
                      <m:den>
                        <m:r>
                          <a:rPr lang="en-US" sz="2800" b="1" i="1" smtClean="0">
                            <a:latin typeface="Cambria Math"/>
                          </a:rPr>
                          <m:t>𝒃</m:t>
                        </m:r>
                      </m:den>
                    </m:f>
                  </m:oMath>
                </a14:m>
                <a:endParaRPr lang="en-US" sz="2800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295400"/>
                <a:ext cx="8229600" cy="4568825"/>
              </a:xfrm>
              <a:blipFill rotWithShape="1">
                <a:blip r:embed="rId2"/>
                <a:stretch>
                  <a:fillRect l="-118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412" name="Title 1"/>
          <p:cNvSpPr txBox="1">
            <a:spLocks/>
          </p:cNvSpPr>
          <p:nvPr/>
        </p:nvSpPr>
        <p:spPr bwMode="auto">
          <a:xfrm>
            <a:off x="304800" y="304800"/>
            <a:ext cx="8001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b="1" dirty="0" smtClean="0">
                <a:solidFill>
                  <a:srgbClr val="DBF5F9">
                    <a:lumMod val="50000"/>
                  </a:srgbClr>
                </a:solidFill>
                <a:latin typeface="Calibri"/>
              </a:rPr>
              <a:t>Secant </a:t>
            </a:r>
            <a:r>
              <a:rPr lang="en-US" altLang="en-US" sz="4800" b="1" dirty="0">
                <a:solidFill>
                  <a:srgbClr val="DBF5F9">
                    <a:lumMod val="50000"/>
                  </a:srgbClr>
                </a:solidFill>
              </a:rPr>
              <a:t>(</a:t>
            </a:r>
            <a:r>
              <a:rPr lang="en-US" altLang="en-US" sz="4800" b="1" dirty="0" smtClean="0">
                <a:solidFill>
                  <a:srgbClr val="DBF5F9">
                    <a:lumMod val="50000"/>
                  </a:srgbClr>
                </a:solidFill>
              </a:rPr>
              <a:t>Sec) </a:t>
            </a:r>
            <a:r>
              <a:rPr lang="en-US" altLang="en-US" sz="4800" b="1" dirty="0" smtClean="0">
                <a:solidFill>
                  <a:srgbClr val="DBF5F9">
                    <a:lumMod val="50000"/>
                  </a:srgbClr>
                </a:solidFill>
                <a:latin typeface="Calibri"/>
              </a:rPr>
              <a:t>Function/Ratio </a:t>
            </a:r>
            <a:r>
              <a:rPr lang="en-US" altLang="en-US" sz="4800" b="1" dirty="0">
                <a:solidFill>
                  <a:srgbClr val="DBF5F9">
                    <a:lumMod val="50000"/>
                  </a:srgbClr>
                </a:solidFill>
                <a:latin typeface="Calibri"/>
              </a:rPr>
              <a:t/>
            </a:r>
            <a:br>
              <a:rPr lang="en-US" altLang="en-US" sz="4800" b="1" dirty="0">
                <a:solidFill>
                  <a:srgbClr val="DBF5F9">
                    <a:lumMod val="50000"/>
                  </a:srgbClr>
                </a:solidFill>
                <a:latin typeface="Calibri"/>
              </a:rPr>
            </a:br>
            <a:endParaRPr lang="en-US" altLang="en-US" sz="4800" b="1" dirty="0">
              <a:solidFill>
                <a:srgbClr val="DBF5F9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19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458200" cy="2971800"/>
          </a:xfrm>
        </p:spPr>
        <p:txBody>
          <a:bodyPr rtlCol="0">
            <a:normAutofit/>
          </a:bodyPr>
          <a:lstStyle/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en-US" sz="2400" dirty="0">
                <a:cs typeface="Times New Roman" pitchFamily="18" charset="0"/>
              </a:rPr>
              <a:t>The cosecant or cosec(A), is the reciprocal of sin(A); i.e. the ratio of the length of the hypotenuse to the length of the opposite </a:t>
            </a:r>
            <a:r>
              <a:rPr lang="en-US" sz="2400" dirty="0" smtClean="0">
                <a:cs typeface="Times New Roman" pitchFamily="18" charset="0"/>
              </a:rPr>
              <a:t>side.</a:t>
            </a:r>
            <a:endParaRPr lang="en-US" sz="2400" dirty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28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sz="2800" dirty="0"/>
          </a:p>
        </p:txBody>
      </p:sp>
      <p:sp>
        <p:nvSpPr>
          <p:cNvPr id="18436" name="Title 1"/>
          <p:cNvSpPr txBox="1">
            <a:spLocks/>
          </p:cNvSpPr>
          <p:nvPr/>
        </p:nvSpPr>
        <p:spPr bwMode="auto">
          <a:xfrm>
            <a:off x="-43873" y="671945"/>
            <a:ext cx="8813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en-US" altLang="en-US" sz="3600" dirty="0">
                <a:solidFill>
                  <a:prstClr val="black"/>
                </a:solidFill>
              </a:rPr>
              <a:t/>
            </a:r>
            <a:br>
              <a:rPr lang="en-US" altLang="en-US" sz="3600" dirty="0">
                <a:solidFill>
                  <a:prstClr val="black"/>
                </a:solidFill>
              </a:rPr>
            </a:br>
            <a:r>
              <a:rPr lang="en-US" altLang="en-US" sz="3600" dirty="0" smtClean="0">
                <a:solidFill>
                  <a:prstClr val="black"/>
                </a:solidFill>
              </a:rPr>
              <a:t>  </a:t>
            </a:r>
            <a:r>
              <a:rPr lang="en-US" altLang="en-US" sz="4800" b="1" dirty="0" smtClean="0">
                <a:solidFill>
                  <a:srgbClr val="DBF5F9">
                    <a:lumMod val="50000"/>
                  </a:srgbClr>
                </a:solidFill>
                <a:latin typeface="Calibri"/>
              </a:rPr>
              <a:t>Cosecant </a:t>
            </a:r>
            <a:r>
              <a:rPr lang="en-US" altLang="en-US" sz="4800" b="1" dirty="0">
                <a:solidFill>
                  <a:srgbClr val="DBF5F9">
                    <a:lumMod val="50000"/>
                  </a:srgbClr>
                </a:solidFill>
              </a:rPr>
              <a:t>(</a:t>
            </a:r>
            <a:r>
              <a:rPr lang="en-US" altLang="en-US" sz="4800" b="1" dirty="0" smtClean="0">
                <a:solidFill>
                  <a:srgbClr val="DBF5F9">
                    <a:lumMod val="50000"/>
                  </a:srgbClr>
                </a:solidFill>
              </a:rPr>
              <a:t>Cosec)</a:t>
            </a:r>
            <a:r>
              <a:rPr lang="en-US" altLang="en-US" sz="4800" b="1" dirty="0" smtClean="0">
                <a:solidFill>
                  <a:srgbClr val="DBF5F9">
                    <a:lumMod val="50000"/>
                  </a:srgbClr>
                </a:solidFill>
                <a:latin typeface="Calibri"/>
              </a:rPr>
              <a:t>Function/Ratio</a:t>
            </a:r>
            <a:r>
              <a:rPr lang="en-US" altLang="en-US" sz="4800" b="1" dirty="0">
                <a:solidFill>
                  <a:srgbClr val="DBF5F9">
                    <a:lumMod val="50000"/>
                  </a:srgbClr>
                </a:solidFill>
                <a:latin typeface="Calibri"/>
              </a:rPr>
              <a:t/>
            </a:r>
            <a:br>
              <a:rPr lang="en-US" altLang="en-US" sz="4800" b="1" dirty="0">
                <a:solidFill>
                  <a:srgbClr val="DBF5F9">
                    <a:lumMod val="50000"/>
                  </a:srgbClr>
                </a:solidFill>
                <a:latin typeface="Calibri"/>
              </a:rPr>
            </a:br>
            <a:endParaRPr lang="en-US" altLang="en-US" sz="4800" b="1" dirty="0">
              <a:solidFill>
                <a:srgbClr val="DBF5F9">
                  <a:lumMod val="50000"/>
                </a:srgbClr>
              </a:solidFill>
              <a:latin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914400" y="3162934"/>
                <a:ext cx="6324600" cy="7741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a:rPr lang="en-US" sz="2800" b="1">
                            <a:solidFill>
                              <a:prstClr val="black"/>
                            </a:solidFill>
                            <a:latin typeface="Cambria Math"/>
                          </a:rPr>
                          <m:t>𝐜𝐨𝐬𝐞𝐜</m:t>
                        </m:r>
                      </m:fName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= </m:t>
                        </m:r>
                        <m:f>
                          <m:f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func>
                              <m:funcPr>
                                <m:ctrlPr>
                                  <a:rPr lang="en-US" sz="2800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en-US" sz="2800" b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𝐬𝐢𝐧</m:t>
                                </m:r>
                              </m:fName>
                              <m:e>
                                <m:r>
                                  <a:rPr lang="en-US" sz="2800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𝑨</m:t>
                                </m:r>
                              </m:e>
                            </m:func>
                          </m:den>
                        </m:f>
                      </m:e>
                    </m:func>
                  </m:oMath>
                </a14:m>
                <a:r>
                  <a:rPr lang="en-US" sz="2800" b="1" dirty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𝒉𝒚𝒑𝒐𝒕𝒆𝒏𝒖𝒔𝒆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𝒐𝒑𝒑𝒐𝒔𝒊𝒕𝒆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𝒉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𝒂</m:t>
                        </m:r>
                      </m:den>
                    </m:f>
                  </m:oMath>
                </a14:m>
                <a:endParaRPr lang="en-US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3162934"/>
                <a:ext cx="6324600" cy="774123"/>
              </a:xfrm>
              <a:prstGeom prst="rect">
                <a:avLst/>
              </a:prstGeom>
              <a:blipFill rotWithShape="1">
                <a:blip r:embed="rId2"/>
                <a:stretch>
                  <a:fillRect b="-31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17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9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457200"/>
            <a:ext cx="8229600" cy="4953000"/>
          </a:xfrm>
        </p:spPr>
        <p:txBody>
          <a:bodyPr rtlCol="0">
            <a:normAutofit/>
          </a:bodyPr>
          <a:lstStyle/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  <a:defRPr/>
            </a:pPr>
            <a:endParaRPr lang="en-US" sz="2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  <a:defRPr/>
            </a:pPr>
            <a:endParaRPr lang="en-US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  <a:defRPr/>
            </a:pPr>
            <a:endParaRPr lang="en-US" sz="2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  <a:defRPr/>
            </a:pPr>
            <a:endParaRPr lang="en-US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en-US" sz="2400" dirty="0" smtClean="0">
                <a:cs typeface="Times New Roman" pitchFamily="18" charset="0"/>
              </a:rPr>
              <a:t>The</a:t>
            </a:r>
            <a:r>
              <a:rPr lang="en-US" sz="2400" dirty="0">
                <a:cs typeface="Times New Roman" pitchFamily="18" charset="0"/>
              </a:rPr>
              <a:t> cotangent cot(A) is the reciprocal of tan(A); i.e. the ratio of the length of the adjacent side to the length of the opposite </a:t>
            </a:r>
            <a:r>
              <a:rPr lang="en-US" sz="2400" dirty="0" smtClean="0">
                <a:cs typeface="Times New Roman" pitchFamily="18" charset="0"/>
              </a:rPr>
              <a:t>side.</a:t>
            </a:r>
            <a:endParaRPr lang="en-US" sz="2400" dirty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28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sz="2800" dirty="0"/>
          </a:p>
        </p:txBody>
      </p:sp>
      <p:sp>
        <p:nvSpPr>
          <p:cNvPr id="19460" name="Title 1"/>
          <p:cNvSpPr txBox="1">
            <a:spLocks/>
          </p:cNvSpPr>
          <p:nvPr/>
        </p:nvSpPr>
        <p:spPr bwMode="auto">
          <a:xfrm>
            <a:off x="0" y="787400"/>
            <a:ext cx="914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solidFill>
                  <a:prstClr val="black"/>
                </a:solidFill>
              </a:rPr>
              <a:t/>
            </a:r>
            <a:br>
              <a:rPr lang="en-US" altLang="en-US" sz="3600" dirty="0">
                <a:solidFill>
                  <a:prstClr val="black"/>
                </a:solidFill>
              </a:rPr>
            </a:br>
            <a:r>
              <a:rPr lang="en-US" altLang="en-US" sz="4800" b="1" dirty="0" smtClean="0">
                <a:solidFill>
                  <a:srgbClr val="DBF5F9">
                    <a:lumMod val="50000"/>
                  </a:srgbClr>
                </a:solidFill>
                <a:latin typeface="Calibri"/>
              </a:rPr>
              <a:t>Cotangent</a:t>
            </a:r>
            <a:r>
              <a:rPr lang="en-US" altLang="en-US" sz="4800" b="1" dirty="0" smtClean="0">
                <a:solidFill>
                  <a:srgbClr val="DBF5F9">
                    <a:lumMod val="50000"/>
                  </a:srgbClr>
                </a:solidFill>
              </a:rPr>
              <a:t>(Cot) </a:t>
            </a:r>
            <a:r>
              <a:rPr lang="en-US" altLang="en-US" sz="4800" b="1" dirty="0" smtClean="0">
                <a:solidFill>
                  <a:srgbClr val="DBF5F9">
                    <a:lumMod val="50000"/>
                  </a:srgbClr>
                </a:solidFill>
                <a:latin typeface="Calibri"/>
              </a:rPr>
              <a:t>Function/ Ratio </a:t>
            </a:r>
            <a:r>
              <a:rPr lang="en-US" altLang="en-US" sz="4800" b="1" dirty="0">
                <a:solidFill>
                  <a:srgbClr val="DBF5F9">
                    <a:lumMod val="50000"/>
                  </a:srgbClr>
                </a:solidFill>
                <a:latin typeface="Calibri"/>
              </a:rPr>
              <a:t/>
            </a:r>
            <a:br>
              <a:rPr lang="en-US" altLang="en-US" sz="4800" b="1" dirty="0">
                <a:solidFill>
                  <a:srgbClr val="DBF5F9">
                    <a:lumMod val="50000"/>
                  </a:srgbClr>
                </a:solidFill>
                <a:latin typeface="Calibri"/>
              </a:rPr>
            </a:br>
            <a:endParaRPr lang="en-US" altLang="en-US" sz="4800" b="1" dirty="0">
              <a:solidFill>
                <a:srgbClr val="DBF5F9">
                  <a:lumMod val="50000"/>
                </a:srgbClr>
              </a:solidFill>
              <a:latin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952500" y="3429000"/>
                <a:ext cx="6324600" cy="7741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a:rPr lang="en-US" sz="2800" b="1">
                            <a:solidFill>
                              <a:prstClr val="black"/>
                            </a:solidFill>
                            <a:latin typeface="Cambria Math"/>
                          </a:rPr>
                          <m:t>𝐜𝐨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𝒕</m:t>
                        </m:r>
                      </m:fName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= </m:t>
                        </m:r>
                        <m:f>
                          <m:f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func>
                              <m:funcPr>
                                <m:ctrlPr>
                                  <a:rPr lang="en-US" sz="2800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en-US" sz="2800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𝒕𝒂𝒏</m:t>
                                </m:r>
                              </m:fName>
                              <m:e>
                                <m:r>
                                  <a:rPr lang="en-US" sz="2800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𝑨</m:t>
                                </m:r>
                              </m:e>
                            </m:func>
                          </m:den>
                        </m:f>
                      </m:e>
                    </m:func>
                  </m:oMath>
                </a14:m>
                <a:r>
                  <a:rPr lang="en-US" sz="2800" b="1" dirty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𝒂𝒅𝒋𝒂𝒄𝒆𝒏𝒕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𝒐𝒑𝒑𝒐𝒔𝒊𝒕𝒆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𝒃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𝒂</m:t>
                        </m:r>
                      </m:den>
                    </m:f>
                  </m:oMath>
                </a14:m>
                <a:endParaRPr lang="en-US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" y="3429000"/>
                <a:ext cx="6324600" cy="774123"/>
              </a:xfrm>
              <a:prstGeom prst="rect">
                <a:avLst/>
              </a:prstGeom>
              <a:blipFill rotWithShape="1">
                <a:blip r:embed="rId2"/>
                <a:stretch>
                  <a:fillRect b="-31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18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88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530225" y="723900"/>
            <a:ext cx="7543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en-US" altLang="en-US" sz="4800" b="1" dirty="0">
                <a:solidFill>
                  <a:srgbClr val="DBF5F9">
                    <a:lumMod val="50000"/>
                  </a:srgbClr>
                </a:solidFill>
                <a:latin typeface="Calibri"/>
              </a:rPr>
              <a:t>Example</a:t>
            </a:r>
          </a:p>
        </p:txBody>
      </p:sp>
      <p:pic>
        <p:nvPicPr>
          <p:cNvPr id="20483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3" y="1257300"/>
            <a:ext cx="7977188" cy="4960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5772150"/>
            <a:ext cx="419417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30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914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en-US" sz="6600" b="1" dirty="0">
                <a:solidFill>
                  <a:srgbClr val="DBF5F9">
                    <a:lumMod val="50000"/>
                  </a:srgbClr>
                </a:solidFill>
                <a:latin typeface="Calibri"/>
                <a:ea typeface="+mj-ea"/>
                <a:cs typeface="+mj-cs"/>
              </a:rPr>
              <a:t>Trigonometric Ratios</a:t>
            </a:r>
            <a:endParaRPr lang="en-US" sz="4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59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990600"/>
            <a:ext cx="35147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905000"/>
            <a:ext cx="23717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909887"/>
            <a:ext cx="30480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0" y="3994150"/>
            <a:ext cx="25908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0" y="4967287"/>
            <a:ext cx="25050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0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800" b="1" dirty="0">
                <a:solidFill>
                  <a:schemeClr val="bg2">
                    <a:lumMod val="50000"/>
                  </a:schemeClr>
                </a:solidFill>
              </a:rPr>
              <a:t>RECAPITULATION</a:t>
            </a:r>
            <a:endParaRPr lang="en-IN" altLang="en-US" sz="48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7800975" cy="12954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2400" dirty="0" smtClean="0">
                <a:cs typeface="Times New Roman" pitchFamily="18" charset="0"/>
              </a:rPr>
              <a:t>Using the given </a:t>
            </a:r>
            <a:r>
              <a:rPr lang="en-US" altLang="en-US" sz="2400" dirty="0" smtClean="0">
                <a:cs typeface="Times New Roman" pitchFamily="18" charset="0"/>
              </a:rPr>
              <a:t>figure, </a:t>
            </a:r>
            <a:r>
              <a:rPr lang="en-US" altLang="en-US" sz="2400" dirty="0" smtClean="0">
                <a:cs typeface="Times New Roman" pitchFamily="18" charset="0"/>
              </a:rPr>
              <a:t>find all the trigonometric ratios for angle A and </a:t>
            </a:r>
            <a:r>
              <a:rPr lang="en-US" altLang="en-US" sz="2400" dirty="0" smtClean="0">
                <a:cs typeface="Times New Roman" pitchFamily="18" charset="0"/>
              </a:rPr>
              <a:t>B. </a:t>
            </a:r>
            <a:r>
              <a:rPr lang="en-US" altLang="en-US" dirty="0" smtClean="0"/>
              <a:t> </a:t>
            </a:r>
            <a:endParaRPr lang="en-IN" altLang="en-US" dirty="0" smtClean="0"/>
          </a:p>
        </p:txBody>
      </p:sp>
      <p:pic>
        <p:nvPicPr>
          <p:cNvPr id="22532" name="Picture 4" descr="http://www.softschools.com/math/calculus/images/the_6_trig_ratios_img1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971800"/>
            <a:ext cx="3408363" cy="282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68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457200" y="2895600"/>
            <a:ext cx="82296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8000" b="1" dirty="0">
                <a:solidFill>
                  <a:schemeClr val="bg2">
                    <a:lumMod val="50000"/>
                  </a:schemeClr>
                </a:solidFill>
              </a:rPr>
              <a:t>THANK YOU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77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838200" y="838200"/>
            <a:ext cx="754380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The  word  'trigonometry'  is  derived from  the  Greek  words  'tri'  (meaning  three), '</a:t>
            </a:r>
            <a:r>
              <a:rPr lang="en-US" altLang="en-US" sz="2800" dirty="0" err="1">
                <a:solidFill>
                  <a:prstClr val="black"/>
                </a:solidFill>
                <a:latin typeface="Constantia"/>
                <a:cs typeface="Times New Roman" pitchFamily="18" charset="0"/>
              </a:rPr>
              <a:t>gon</a:t>
            </a:r>
            <a:r>
              <a:rPr lang="en-US" altLang="en-US" sz="2800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'  (meaning  sides)  and '</a:t>
            </a:r>
            <a:r>
              <a:rPr lang="en-US" altLang="en-US" sz="2800" dirty="0" err="1">
                <a:solidFill>
                  <a:prstClr val="black"/>
                </a:solidFill>
                <a:latin typeface="Constantia"/>
                <a:cs typeface="Times New Roman" pitchFamily="18" charset="0"/>
              </a:rPr>
              <a:t>metron</a:t>
            </a:r>
            <a:r>
              <a:rPr lang="en-US" altLang="en-US" sz="2800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' (meaning measure).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dirty="0">
              <a:solidFill>
                <a:prstClr val="black"/>
              </a:solidFill>
              <a:latin typeface="Constantia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In fact, trigonometry is the study of </a:t>
            </a:r>
            <a:r>
              <a:rPr lang="en-US" altLang="en-US" sz="2800" dirty="0" smtClean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the relationship </a:t>
            </a:r>
            <a:r>
              <a:rPr lang="en-US" altLang="en-US" sz="2800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between the sides and angles of a triangle.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dirty="0">
              <a:solidFill>
                <a:prstClr val="black"/>
              </a:solidFill>
              <a:latin typeface="Constantia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‘tri</a:t>
            </a:r>
            <a:r>
              <a:rPr lang="en-US" altLang="en-US" sz="2800" dirty="0" smtClean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’		– </a:t>
            </a:r>
            <a:r>
              <a:rPr lang="en-US" altLang="en-US" sz="2800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	Three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‘</a:t>
            </a:r>
            <a:r>
              <a:rPr lang="en-US" altLang="en-US" sz="2800" dirty="0" err="1">
                <a:solidFill>
                  <a:prstClr val="black"/>
                </a:solidFill>
                <a:latin typeface="Constantia"/>
                <a:cs typeface="Times New Roman" pitchFamily="18" charset="0"/>
              </a:rPr>
              <a:t>gon</a:t>
            </a:r>
            <a:r>
              <a:rPr lang="en-US" altLang="en-US" sz="2800" dirty="0" smtClean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’		– </a:t>
            </a:r>
            <a:r>
              <a:rPr lang="en-US" altLang="en-US" sz="2800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	Sides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 smtClean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Metron</a:t>
            </a:r>
            <a:r>
              <a:rPr lang="en-US" altLang="en-US" sz="2800" dirty="0" smtClean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	– </a:t>
            </a:r>
            <a:r>
              <a:rPr lang="en-US" altLang="en-US" sz="2800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	Measure</a:t>
            </a:r>
            <a:endParaRPr lang="en-US" altLang="en-US" sz="2800" dirty="0">
              <a:solidFill>
                <a:prstClr val="black"/>
              </a:solidFill>
              <a:latin typeface="Constantia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7030A0"/>
                </a:solidFill>
                <a:latin typeface="Constantia"/>
                <a:cs typeface="Times New Roman" pitchFamily="18" charset="0"/>
              </a:rPr>
              <a:t> </a:t>
            </a:r>
            <a:endParaRPr lang="en-US" altLang="en-US" sz="2800" dirty="0">
              <a:solidFill>
                <a:srgbClr val="7030A0"/>
              </a:solidFill>
              <a:latin typeface="Constanti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73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chemeClr val="bg2">
                    <a:lumMod val="50000"/>
                  </a:schemeClr>
                </a:solidFill>
              </a:rPr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itchFamily="34" charset="0"/>
              <a:buNone/>
              <a:defRPr/>
            </a:pPr>
            <a:r>
              <a:rPr lang="en-US" sz="2800" dirty="0" smtClean="0">
                <a:solidFill>
                  <a:srgbClr val="7030A0"/>
                </a:solidFill>
              </a:rPr>
              <a:t>   </a:t>
            </a:r>
            <a:r>
              <a:rPr lang="en-US" sz="2800" dirty="0" smtClean="0"/>
              <a:t>At the end of this  </a:t>
            </a:r>
            <a:r>
              <a:rPr lang="en-US" sz="2800" dirty="0" smtClean="0"/>
              <a:t>lesson, </a:t>
            </a:r>
            <a:r>
              <a:rPr lang="en-US" sz="2800" dirty="0" smtClean="0"/>
              <a:t>you will be able to-</a:t>
            </a:r>
          </a:p>
          <a:p>
            <a:pPr>
              <a:defRPr/>
            </a:pPr>
            <a:r>
              <a:rPr lang="en-US" sz="2800" dirty="0" smtClean="0"/>
              <a:t>State the trigonometric ratios of an acute angle in a </a:t>
            </a:r>
            <a:r>
              <a:rPr lang="en-US" sz="2800" dirty="0" smtClean="0"/>
              <a:t>right-angled </a:t>
            </a:r>
            <a:r>
              <a:rPr lang="en-US" sz="2800" dirty="0" smtClean="0"/>
              <a:t>triangle.</a:t>
            </a:r>
          </a:p>
          <a:p>
            <a:pPr>
              <a:defRPr/>
            </a:pPr>
            <a:r>
              <a:rPr lang="en-US" sz="2800" dirty="0" smtClean="0"/>
              <a:t>Calculate the trigonometric ratios of an acute angle using Pythagoras Theorem.</a:t>
            </a:r>
          </a:p>
          <a:p>
            <a:pPr>
              <a:defRPr/>
            </a:pPr>
            <a:r>
              <a:rPr lang="en-US" sz="2800" dirty="0" smtClean="0"/>
              <a:t>Establish some identities involving these ratios, called Trigonometric Identities.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23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653143" y="1828800"/>
            <a:ext cx="815340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+mn-lt"/>
              </a:rPr>
              <a:t>Trigonometry is said to be the most important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+mn-lt"/>
              </a:rPr>
              <a:t> mathematical relationship ever discovered.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dirty="0">
              <a:latin typeface="+mn-lt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+mn-lt"/>
              </a:rPr>
              <a:t>Triangles are one of the most simple forms found in Nature, but their mathematics has vital importance, especially where precise distance measurements are </a:t>
            </a:r>
            <a:r>
              <a:rPr lang="en-US" altLang="en-US" sz="2800" dirty="0" smtClean="0">
                <a:latin typeface="+mn-lt"/>
              </a:rPr>
              <a:t>needed.</a:t>
            </a:r>
            <a:endParaRPr lang="en-US" altLang="en-US" sz="2800" dirty="0"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20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>
                <a:solidFill>
                  <a:schemeClr val="bg2">
                    <a:lumMod val="50000"/>
                  </a:schemeClr>
                </a:solidFill>
              </a:rPr>
              <a:t>Applications in Real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ea typeface="+mj-ea"/>
              </a:rPr>
              <a:t>In ancient </a:t>
            </a:r>
            <a:r>
              <a:rPr lang="en-US" sz="2800" dirty="0" smtClean="0">
                <a:ea typeface="+mj-ea"/>
              </a:rPr>
              <a:t>timed, </a:t>
            </a:r>
            <a:r>
              <a:rPr lang="en-US" sz="2800" dirty="0">
                <a:ea typeface="+mj-ea"/>
              </a:rPr>
              <a:t>it was used </a:t>
            </a:r>
            <a:r>
              <a:rPr lang="en-US" sz="2800" dirty="0" smtClean="0">
                <a:ea typeface="+mj-ea"/>
              </a:rPr>
              <a:t>for astronomy </a:t>
            </a:r>
            <a:endParaRPr lang="en-US" sz="2800" dirty="0">
              <a:ea typeface="+mj-ea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>
                <a:ea typeface="+mj-ea"/>
              </a:rPr>
              <a:t>   in finding </a:t>
            </a:r>
            <a:r>
              <a:rPr lang="en-US" sz="2800" dirty="0" smtClean="0">
                <a:ea typeface="+mj-ea"/>
              </a:rPr>
              <a:t>the distance </a:t>
            </a:r>
            <a:r>
              <a:rPr lang="en-US" sz="2800" dirty="0">
                <a:ea typeface="+mj-ea"/>
              </a:rPr>
              <a:t>of </a:t>
            </a:r>
            <a:r>
              <a:rPr lang="en-US" sz="2800" dirty="0" smtClean="0">
                <a:ea typeface="+mj-ea"/>
              </a:rPr>
              <a:t>stars.</a:t>
            </a:r>
            <a:endParaRPr lang="en-US" sz="2800" dirty="0">
              <a:ea typeface="+mj-e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ea typeface="+mj-ea"/>
              </a:rPr>
              <a:t>Finding </a:t>
            </a:r>
            <a:r>
              <a:rPr lang="en-US" sz="2800" dirty="0" smtClean="0">
                <a:ea typeface="+mj-ea"/>
              </a:rPr>
              <a:t>the radius </a:t>
            </a:r>
            <a:r>
              <a:rPr lang="en-US" sz="2800" dirty="0">
                <a:ea typeface="+mj-ea"/>
              </a:rPr>
              <a:t>of </a:t>
            </a:r>
            <a:r>
              <a:rPr lang="en-US" sz="2800" dirty="0" smtClean="0">
                <a:ea typeface="+mj-ea"/>
              </a:rPr>
              <a:t>the earth</a:t>
            </a:r>
            <a:endParaRPr lang="en-US" sz="2800" dirty="0">
              <a:ea typeface="+mj-e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ea typeface="+mj-ea"/>
              </a:rPr>
              <a:t>Finding </a:t>
            </a:r>
            <a:r>
              <a:rPr lang="en-US" sz="2800" dirty="0" smtClean="0">
                <a:ea typeface="+mj-ea"/>
              </a:rPr>
              <a:t>the height </a:t>
            </a:r>
            <a:r>
              <a:rPr lang="en-US" sz="2800" dirty="0">
                <a:ea typeface="+mj-ea"/>
              </a:rPr>
              <a:t>of hills, buildings, </a:t>
            </a:r>
            <a:r>
              <a:rPr lang="en-US" sz="2800" dirty="0" smtClean="0">
                <a:ea typeface="+mj-ea"/>
              </a:rPr>
              <a:t>trees etc.</a:t>
            </a:r>
            <a:endParaRPr lang="en-US" sz="2800" dirty="0">
              <a:ea typeface="+mj-e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ea typeface="+mj-ea"/>
              </a:rPr>
              <a:t>Navigation – Airplane, Ships etc.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err="1" smtClean="0">
                <a:ea typeface="+mj-ea"/>
              </a:rPr>
              <a:t>Defence</a:t>
            </a:r>
            <a:r>
              <a:rPr lang="en-US" sz="2800" dirty="0" smtClean="0">
                <a:ea typeface="+mj-ea"/>
              </a:rPr>
              <a:t> </a:t>
            </a:r>
            <a:endParaRPr lang="en-US" sz="2800" dirty="0">
              <a:ea typeface="+mj-e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63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60437"/>
            <a:ext cx="8763000" cy="56356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Historical	Background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04800" y="1762125"/>
            <a:ext cx="6525491" cy="3962400"/>
          </a:xfrm>
        </p:spPr>
        <p:txBody>
          <a:bodyPr>
            <a:normAutofit lnSpcReduction="10000"/>
          </a:bodyPr>
          <a:lstStyle/>
          <a:p>
            <a:pPr marL="11113" indent="0" algn="just" eaLnBrk="1" hangingPunct="1">
              <a:spcBef>
                <a:spcPts val="663"/>
              </a:spcBef>
              <a:buFont typeface="Arial" pitchFamily="34" charset="0"/>
              <a:buNone/>
            </a:pPr>
            <a:r>
              <a:rPr lang="en-US" altLang="en-US" dirty="0"/>
              <a:t>The history of trigonometry dates back to the early age of Egypt and Babylon. Angles were then measured in </a:t>
            </a:r>
            <a:r>
              <a:rPr lang="en-US" altLang="en-US" dirty="0" smtClean="0"/>
              <a:t>degrees.</a:t>
            </a:r>
            <a:endParaRPr lang="en-US" altLang="en-US" dirty="0"/>
          </a:p>
          <a:p>
            <a:pPr marL="11113" indent="0" eaLnBrk="1" hangingPunct="1">
              <a:spcBef>
                <a:spcPts val="663"/>
              </a:spcBef>
              <a:buFont typeface="Arial" pitchFamily="34" charset="0"/>
              <a:buNone/>
            </a:pPr>
            <a:endParaRPr lang="en-US" altLang="en-US" dirty="0"/>
          </a:p>
          <a:p>
            <a:pPr marL="11113" indent="0" algn="just" eaLnBrk="1" hangingPunct="1">
              <a:spcBef>
                <a:spcPts val="663"/>
              </a:spcBef>
              <a:buFont typeface="Arial" pitchFamily="34" charset="0"/>
              <a:buNone/>
            </a:pPr>
            <a:r>
              <a:rPr lang="en-US" altLang="en-US" dirty="0"/>
              <a:t>It was then advanced by  the Greek astronomer </a:t>
            </a:r>
            <a:r>
              <a:rPr lang="en-US" altLang="en-US" dirty="0" smtClean="0"/>
              <a:t>Hipparchus </a:t>
            </a:r>
            <a:r>
              <a:rPr lang="en-US" altLang="en-US" dirty="0"/>
              <a:t>in the second century  </a:t>
            </a:r>
            <a:r>
              <a:rPr lang="en-US" altLang="en-US" dirty="0" smtClean="0"/>
              <a:t>B.C. </a:t>
            </a:r>
            <a:r>
              <a:rPr lang="en-US" altLang="en-US" dirty="0"/>
              <a:t>H</a:t>
            </a:r>
            <a:r>
              <a:rPr lang="en-US" altLang="en-US" dirty="0" smtClean="0"/>
              <a:t>e </a:t>
            </a:r>
            <a:r>
              <a:rPr lang="en-US" altLang="en-US" dirty="0"/>
              <a:t>compiled  a trigonometric table that  measured the length of </a:t>
            </a:r>
            <a:r>
              <a:rPr lang="en-US" altLang="en-US" dirty="0" smtClean="0"/>
              <a:t>a chord </a:t>
            </a:r>
            <a:r>
              <a:rPr lang="en-US" altLang="en-US" dirty="0"/>
              <a:t>subtending various angles in a circle of a fixed  radius r.</a:t>
            </a:r>
          </a:p>
          <a:p>
            <a:pPr marL="11113" indent="0" eaLnBrk="1" hangingPunct="1">
              <a:spcBef>
                <a:spcPts val="25"/>
              </a:spcBef>
              <a:buFont typeface="Arial" pitchFamily="34" charset="0"/>
              <a:buNone/>
            </a:pPr>
            <a:endParaRPr lang="en-US" altLang="en-US" sz="3000" dirty="0"/>
          </a:p>
          <a:p>
            <a:pPr marL="11113" indent="0" eaLnBrk="1" hangingPunct="1">
              <a:buFont typeface="Arial" pitchFamily="34" charset="0"/>
              <a:buNone/>
            </a:pPr>
            <a:endParaRPr lang="en-US" altLang="en-US" sz="3000" dirty="0"/>
          </a:p>
        </p:txBody>
      </p:sp>
      <p:sp>
        <p:nvSpPr>
          <p:cNvPr id="8196" name="object 6"/>
          <p:cNvSpPr>
            <a:spLocks noChangeArrowheads="1"/>
          </p:cNvSpPr>
          <p:nvPr/>
        </p:nvSpPr>
        <p:spPr bwMode="auto">
          <a:xfrm>
            <a:off x="6830291" y="1524000"/>
            <a:ext cx="2286000" cy="25908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8197" name="Rectangle 2"/>
          <p:cNvSpPr>
            <a:spLocks noChangeArrowheads="1"/>
          </p:cNvSpPr>
          <p:nvPr/>
        </p:nvSpPr>
        <p:spPr bwMode="auto">
          <a:xfrm>
            <a:off x="304800" y="5724525"/>
            <a:ext cx="815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113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25"/>
              </a:spcBef>
              <a:buFont typeface="Arial" pitchFamily="34" charset="0"/>
              <a:buNone/>
            </a:pPr>
            <a:r>
              <a:rPr lang="en-US" altLang="en-US" sz="2800" b="1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He is known as the father of </a:t>
            </a:r>
            <a:r>
              <a:rPr lang="en-US" altLang="en-US" sz="2800" b="1" dirty="0" smtClean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TRIGONOMETRY.</a:t>
            </a:r>
            <a:endParaRPr lang="en-US" altLang="en-US" sz="2800" b="1" dirty="0">
              <a:solidFill>
                <a:prstClr val="black"/>
              </a:solidFill>
              <a:latin typeface="Constantia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59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228600" y="914400"/>
            <a:ext cx="64770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Hipparchus is considered by some as the greatest astronomer. He was the first  Greek to develop quantitative  and accurate models for the  motion of the Sun and </a:t>
            </a:r>
            <a:r>
              <a:rPr lang="en-US" altLang="en-US" sz="2800" dirty="0" smtClean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the Moon</a:t>
            </a:r>
            <a:r>
              <a:rPr lang="en-US" altLang="en-US" sz="2800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dirty="0">
              <a:solidFill>
                <a:prstClr val="black"/>
              </a:solidFill>
              <a:latin typeface="Constantia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With his solar and lunar  theories and his numerical  trigonometry, he was probably  the first to develop a reliable method to predict solar eclipses.</a:t>
            </a:r>
          </a:p>
        </p:txBody>
      </p:sp>
      <p:sp>
        <p:nvSpPr>
          <p:cNvPr id="9219" name="object 5"/>
          <p:cNvSpPr>
            <a:spLocks noChangeArrowheads="1"/>
          </p:cNvSpPr>
          <p:nvPr/>
        </p:nvSpPr>
        <p:spPr bwMode="auto">
          <a:xfrm>
            <a:off x="6553200" y="1857375"/>
            <a:ext cx="2362200" cy="25146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12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31775"/>
            <a:ext cx="8001000" cy="12160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4800" b="1" dirty="0">
                <a:solidFill>
                  <a:schemeClr val="bg2">
                    <a:lumMod val="50000"/>
                  </a:schemeClr>
                </a:solidFill>
              </a:rPr>
              <a:t>Right Triangle</a:t>
            </a:r>
          </a:p>
        </p:txBody>
      </p:sp>
      <p:pic>
        <p:nvPicPr>
          <p:cNvPr id="10243" name="Table Placeholder 3" descr="Right-angled triangle showing the Opposite, Adjacent and Hypotenuse"/>
          <p:cNvPicPr>
            <a:picLocks noGrp="1"/>
          </p:cNvPicPr>
          <p:nvPr>
            <p:ph type="tbl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15000" y="1905000"/>
            <a:ext cx="3219450" cy="2590800"/>
          </a:xfrm>
        </p:spPr>
      </p:pic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304800" y="1384300"/>
            <a:ext cx="541020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2600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The hypotenuse of a right triangle</a:t>
            </a:r>
          </a:p>
          <a:p>
            <a:pPr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2600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 is always the side opposite the </a:t>
            </a:r>
          </a:p>
          <a:p>
            <a:pPr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2600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 right angle. It is the longest side</a:t>
            </a:r>
          </a:p>
          <a:p>
            <a:pPr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2600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 in a right </a:t>
            </a:r>
            <a:r>
              <a:rPr lang="en-US" altLang="en-US" sz="2600" dirty="0" smtClean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triangle.</a:t>
            </a:r>
            <a:endParaRPr lang="en-US" altLang="en-US" sz="2600" dirty="0">
              <a:solidFill>
                <a:prstClr val="black"/>
              </a:solidFill>
              <a:latin typeface="Constantia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Arial" pitchFamily="34" charset="0"/>
              <a:buNone/>
            </a:pPr>
            <a:endParaRPr lang="en-US" altLang="en-US" sz="2600" dirty="0">
              <a:solidFill>
                <a:prstClr val="black"/>
              </a:solidFill>
              <a:latin typeface="Constantia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2600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The adjacent leg is the other side that is adjacent to angle θ (theta).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It is also sometimes called as base.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600" dirty="0">
              <a:solidFill>
                <a:prstClr val="black"/>
              </a:solidFill>
              <a:latin typeface="Constantia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dirty="0">
                <a:solidFill>
                  <a:prstClr val="black"/>
                </a:solidFill>
                <a:latin typeface="Constantia"/>
                <a:cs typeface="Times New Roman" pitchFamily="18" charset="0"/>
              </a:rPr>
              <a:t>The opposite side is the side that is opposite to angle θ (theta). It is also sometimes called  perpendicular</a:t>
            </a:r>
            <a:r>
              <a:rPr lang="en-US" altLang="en-US" sz="2600" dirty="0">
                <a:solidFill>
                  <a:prstClr val="black"/>
                </a:solidFill>
                <a:latin typeface="Constantia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0F0B43-2166-4A2B-A0EE-D45EA1FC297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76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513</Words>
  <Application>Microsoft Office PowerPoint</Application>
  <PresentationFormat>On-screen Show (4:3)</PresentationFormat>
  <Paragraphs>115</Paragraphs>
  <Slides>22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Flow</vt:lpstr>
      <vt:lpstr>   INTRODUCTION TO TRIGONOMETRY</vt:lpstr>
      <vt:lpstr>PowerPoint Presentation</vt:lpstr>
      <vt:lpstr>PowerPoint Presentation</vt:lpstr>
      <vt:lpstr>OBJECTIVES</vt:lpstr>
      <vt:lpstr>PowerPoint Presentation</vt:lpstr>
      <vt:lpstr>Applications in Real Life</vt:lpstr>
      <vt:lpstr>Historical Background</vt:lpstr>
      <vt:lpstr>PowerPoint Presentation</vt:lpstr>
      <vt:lpstr>Right Triangle</vt:lpstr>
      <vt:lpstr>PowerPoint Presentation</vt:lpstr>
      <vt:lpstr>To find the height of the clock tower and the tree </vt:lpstr>
      <vt:lpstr>PowerPoint Presentation</vt:lpstr>
      <vt:lpstr>Cosine Function/Ratio(Cos)</vt:lpstr>
      <vt:lpstr> Tangent Function/Ratio (Tan)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RECAPITULATION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INTRODUCTION TO TRIGONOMETRY</dc:title>
  <dc:creator>M S Rathor</dc:creator>
  <cp:lastModifiedBy>Raghavan</cp:lastModifiedBy>
  <cp:revision>11</cp:revision>
  <dcterms:created xsi:type="dcterms:W3CDTF">2020-07-28T13:49:38Z</dcterms:created>
  <dcterms:modified xsi:type="dcterms:W3CDTF">2020-07-30T06:20:36Z</dcterms:modified>
</cp:coreProperties>
</file>